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CDA"/>
          </a:solidFill>
        </a:fill>
      </a:tcStyle>
    </a:wholeTbl>
    <a:band2H>
      <a:tcTxStyle/>
      <a:tcStyle>
        <a:tcBdr/>
        <a:fill>
          <a:solidFill>
            <a:srgbClr val="FFE7ED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AD7"/>
          </a:solidFill>
        </a:fill>
      </a:tcStyle>
    </a:wholeTbl>
    <a:band2H>
      <a:tcTxStyle/>
      <a:tcStyle>
        <a:tcBdr/>
        <a:fill>
          <a:solidFill>
            <a:srgbClr val="EFE6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E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4963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6200000">
            <a:off x="7554352" y="5254283"/>
            <a:ext cx="1892950" cy="129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86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B3014C"/>
              </a:gs>
              <a:gs pos="60000">
                <a:schemeClr val="accent1"/>
              </a:gs>
              <a:gs pos="100000">
                <a:srgbClr val="FF99B8"/>
              </a:gs>
            </a:gsLst>
            <a:lin ang="1550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40543" y="776287"/>
            <a:ext cx="8062913" cy="1470026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half" idx="1"/>
          </p:nvPr>
        </p:nvSpPr>
        <p:spPr>
          <a:xfrm>
            <a:off x="540543" y="2250280"/>
            <a:ext cx="8062913" cy="1752601"/>
          </a:xfrm>
          <a:prstGeom prst="rect">
            <a:avLst/>
          </a:prstGeom>
        </p:spPr>
        <p:txBody>
          <a:bodyPr/>
          <a:lstStyle>
            <a:lvl1pPr marL="0" marR="36576" indent="0" algn="r">
              <a:spcBef>
                <a:spcPts val="0"/>
              </a:spcBef>
              <a:buClrTx/>
              <a:buSzTx/>
              <a:buFontTx/>
              <a:buNone/>
              <a:defRPr>
                <a:ln w="9525">
                  <a:solidFill>
                    <a:srgbClr val="666666"/>
                  </a:solidFill>
                </a:ln>
              </a:defRPr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500138" y="5787549"/>
            <a:ext cx="287137" cy="294641"/>
          </a:xfrm>
          <a:prstGeom prst="rect">
            <a:avLst/>
          </a:prstGeom>
        </p:spPr>
        <p:txBody>
          <a:bodyPr anchor="ctr"/>
          <a:lstStyle>
            <a:lvl1pPr>
              <a:defRPr sz="13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6781800" y="381000"/>
            <a:ext cx="1905000" cy="5486400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6248400" cy="5486400"/>
          </a:xfrm>
          <a:prstGeom prst="rect">
            <a:avLst/>
          </a:prstGeom>
        </p:spPr>
        <p:txBody>
          <a:bodyPr/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bg>
      <p:bgPr>
        <a:gradFill flip="none" rotWithShape="1"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7034" y="7033"/>
            <a:ext cx="9129932" cy="6836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70000">
                <a:srgbClr val="D2D2D2">
                  <a:alpha val="8000"/>
                </a:srgbClr>
              </a:gs>
              <a:gs pos="100000">
                <a:srgbClr val="D2D2D2">
                  <a:alpha val="1000"/>
                </a:srgbClr>
              </a:gs>
            </a:gsLst>
            <a:lin ang="79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5400000" flipV="1">
            <a:off x="7554352" y="309490"/>
            <a:ext cx="1892950" cy="129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86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B3014C"/>
              </a:gs>
              <a:gs pos="60000">
                <a:schemeClr val="accent1"/>
              </a:gs>
              <a:gs pos="100000">
                <a:srgbClr val="FF99B8"/>
              </a:gs>
            </a:gsLst>
            <a:lin ang="1550000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 flipV="1">
            <a:off x="6468793" y="9380"/>
            <a:ext cx="2672863" cy="1900211"/>
          </a:xfrm>
          <a:prstGeom prst="line">
            <a:avLst/>
          </a:prstGeom>
          <a:ln w="6000" cap="rnd">
            <a:solidFill>
              <a:srgbClr val="C5C5C5">
                <a:alpha val="45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V="1">
            <a:off x="-1" y="7034"/>
            <a:ext cx="9136967" cy="6843933"/>
          </a:xfrm>
          <a:prstGeom prst="line">
            <a:avLst/>
          </a:prstGeom>
          <a:ln w="5000" cap="rnd">
            <a:solidFill>
              <a:srgbClr val="BEBEBE">
                <a:alpha val="35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6"/>
          </a:xfrm>
          <a:prstGeom prst="rect">
            <a:avLst/>
          </a:prstGeom>
        </p:spPr>
        <p:txBody>
          <a:bodyPr/>
          <a:lstStyle>
            <a:lvl1pPr indent="0">
              <a:defRPr sz="3600" b="1">
                <a:ln w="6349">
                  <a:solidFill>
                    <a:srgbClr val="AE265F"/>
                  </a:solidFill>
                </a:ln>
              </a:defRPr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381000" y="1633535"/>
            <a:ext cx="3886200" cy="2286001"/>
          </a:xfrm>
          <a:prstGeom prst="rect">
            <a:avLst/>
          </a:prstGeom>
        </p:spPr>
        <p:txBody>
          <a:bodyPr/>
          <a:lstStyle>
            <a:lvl1pPr marL="0" indent="54864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565986" y="828514"/>
            <a:ext cx="273061" cy="281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0"/>
          </a:lstStyle>
          <a:p>
            <a:r>
              <a:t>Fare clic per modificare lo stile del titolo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half" idx="1"/>
          </p:nvPr>
        </p:nvSpPr>
        <p:spPr>
          <a:xfrm>
            <a:off x="457200" y="1722436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 marL="846772" indent="-309562">
              <a:spcBef>
                <a:spcPts val="600"/>
              </a:spcBef>
              <a:defRPr sz="2600"/>
            </a:lvl2pPr>
            <a:lvl3pPr marL="1175004" indent="-297180">
              <a:spcBef>
                <a:spcPts val="600"/>
              </a:spcBef>
              <a:defRPr sz="2600"/>
            </a:lvl3pPr>
            <a:lvl4pPr marL="1465072" indent="-303783">
              <a:spcBef>
                <a:spcPts val="600"/>
              </a:spcBef>
              <a:defRPr sz="2600"/>
            </a:lvl4pPr>
            <a:lvl5pPr marL="1693672" indent="-303783">
              <a:spcBef>
                <a:spcPts val="600"/>
              </a:spcBef>
              <a:defRPr sz="2600"/>
            </a:lvl5pPr>
          </a:lstStyle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1" cy="6153912"/>
          </a:xfrm>
          <a:prstGeom prst="rect">
            <a:avLst/>
          </a:prstGeom>
        </p:spPr>
        <p:txBody>
          <a:bodyPr anchor="b"/>
          <a:lstStyle>
            <a:lvl1pPr indent="0" algn="ctr">
              <a:defRPr sz="3300" b="1">
                <a:ln w="6349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1365006" y="290732"/>
            <a:ext cx="581025" cy="3017521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3"/>
          </p:nvPr>
        </p:nvSpPr>
        <p:spPr>
          <a:xfrm rot="16200000">
            <a:off x="146757" y="4645372"/>
            <a:ext cx="3017522" cy="581025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/>
          <a:p>
            <a: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7704449" y="6502908"/>
            <a:ext cx="273061" cy="281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19456" y="367663"/>
            <a:ext cx="914401" cy="5943601"/>
          </a:xfrm>
          <a:prstGeom prst="rect">
            <a:avLst/>
          </a:prstGeom>
        </p:spPr>
        <p:txBody>
          <a:bodyPr anchor="b"/>
          <a:lstStyle>
            <a:lvl1pPr marR="18288" indent="0" algn="r">
              <a:defRPr sz="2900" cap="all"/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135855" y="367663"/>
            <a:ext cx="2438401" cy="5943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546620" y="6626859"/>
            <a:ext cx="230831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bg>
      <p:bgPr>
        <a:gradFill flip="none" rotWithShape="1"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19456" y="150895"/>
            <a:ext cx="914401" cy="6400801"/>
          </a:xfrm>
          <a:prstGeom prst="rect">
            <a:avLst/>
          </a:prstGeom>
        </p:spPr>
        <p:txBody>
          <a:bodyPr anchor="b"/>
          <a:lstStyle>
            <a:lvl1pPr indent="0">
              <a:defRPr sz="3000" cap="all">
                <a:ln w="6349">
                  <a:solidFill>
                    <a:srgbClr val="AE265F"/>
                  </a:solidFill>
                </a:ln>
              </a:defRPr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1138237" y="373966"/>
            <a:ext cx="7333489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1143000" y="5867400"/>
            <a:ext cx="7333489" cy="685800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8284657" y="6626859"/>
            <a:ext cx="230831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034" y="14068"/>
            <a:ext cx="9129932" cy="6836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70000">
                <a:srgbClr val="D2D2D2">
                  <a:alpha val="8000"/>
                </a:srgbClr>
              </a:gs>
              <a:gs pos="100000">
                <a:srgbClr val="D2D2D2">
                  <a:alpha val="1000"/>
                </a:srgbClr>
              </a:gs>
            </a:gsLst>
            <a:lin ang="79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1" y="7034"/>
            <a:ext cx="9136967" cy="6843933"/>
          </a:xfrm>
          <a:prstGeom prst="line">
            <a:avLst/>
          </a:prstGeom>
          <a:ln w="5000" cap="rnd">
            <a:solidFill>
              <a:srgbClr val="BEBEBE">
                <a:alpha val="35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flipH="1">
            <a:off x="6468793" y="4948409"/>
            <a:ext cx="2672863" cy="1900212"/>
          </a:xfrm>
          <a:prstGeom prst="line">
            <a:avLst/>
          </a:prstGeom>
          <a:ln w="6000" cap="rnd">
            <a:solidFill>
              <a:srgbClr val="C5C5C5">
                <a:alpha val="45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Fare clic per modificare lo stile del titolo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882807"/>
            <a:ext cx="8229600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704449" y="6500781"/>
            <a:ext cx="273061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48463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448055" marR="0" indent="-38404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0000"/>
        <a:buFont typeface="Wingdings 2"/>
        <a:buChar char="⦿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866921" marR="0" indent="-3297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95000"/>
        <a:buFont typeface="Wingdings 2"/>
        <a:buChar char="›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163574" marR="0" indent="-28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476755" marR="0" indent="-31546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721959" marR="0" indent="-3320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969007" marR="0" indent="-3505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268854" marR="0" indent="-39433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2446019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674619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o.it/1025?sezione=118&amp;articolo_numero_articolo=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395536" y="339650"/>
            <a:ext cx="8229601" cy="6106692"/>
          </a:xfrm>
          <a:prstGeom prst="rect">
            <a:avLst/>
          </a:prstGeom>
        </p:spPr>
        <p:txBody>
          <a:bodyPr/>
          <a:lstStyle>
            <a:lvl1pPr>
              <a:defRPr b="1"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r>
              <a:t>La libertà individuale nell’arte</a:t>
            </a:r>
          </a:p>
        </p:txBody>
      </p:sp>
      <p:pic>
        <p:nvPicPr>
          <p:cNvPr id="120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632"/>
            <a:ext cx="9251505" cy="655272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79511" y="2469089"/>
            <a:ext cx="8640962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C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r>
              <a:rPr dirty="0"/>
              <a:t>La </a:t>
            </a:r>
            <a:r>
              <a:rPr dirty="0" err="1"/>
              <a:t>libertà</a:t>
            </a:r>
            <a:r>
              <a:rPr dirty="0"/>
              <a:t> </a:t>
            </a:r>
            <a:r>
              <a:rPr dirty="0" err="1"/>
              <a:t>individuale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storia</a:t>
            </a:r>
            <a:r>
              <a:rPr dirty="0"/>
              <a:t> </a:t>
            </a:r>
            <a:r>
              <a:rPr dirty="0" err="1"/>
              <a:t>dell’arte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80428" y="6021288"/>
            <a:ext cx="28803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Emma Goletti, III 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179511" y="-1"/>
            <a:ext cx="8856986" cy="1399034"/>
          </a:xfrm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Lisippo, un artista innovativo, per quali motivi?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457200" y="1882807"/>
            <a:ext cx="8229600" cy="4786553"/>
          </a:xfrm>
          <a:prstGeom prst="rect">
            <a:avLst/>
          </a:prstGeom>
        </p:spPr>
        <p:txBody>
          <a:bodyPr/>
          <a:lstStyle/>
          <a:p>
            <a:pPr marL="447675" indent="-383540" algn="just">
              <a:lnSpc>
                <a:spcPct val="90000"/>
              </a:lnSpc>
              <a:spcBef>
                <a:spcPts val="500"/>
              </a:spcBef>
              <a:defRPr sz="2400"/>
            </a:pPr>
            <a:r>
              <a:t>Modifica il Canone di Policleto, che pur essendo basato sull’osservazione della realtà naturale ne faceva una sintesi ideale, cercando delle misure </a:t>
            </a:r>
            <a:r>
              <a:rPr u="sng"/>
              <a:t>«perfette»</a:t>
            </a:r>
            <a:r>
              <a:t>. Lisippo dichiarava di prendere come </a:t>
            </a:r>
            <a:r>
              <a:rPr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maestro</a:t>
            </a:r>
            <a:r>
              <a:t> la </a:t>
            </a:r>
            <a:r>
              <a:rPr u="sng"/>
              <a:t>realtà</a:t>
            </a:r>
            <a:r>
              <a:t>.</a:t>
            </a:r>
          </a:p>
          <a:p>
            <a:pPr marL="447675" indent="-383540" algn="just">
              <a:lnSpc>
                <a:spcPct val="90000"/>
              </a:lnSpc>
              <a:spcBef>
                <a:spcPts val="500"/>
              </a:spcBef>
              <a:buFont typeface="Courier New"/>
              <a:buChar char="o"/>
              <a:defRPr sz="2400" b="1"/>
            </a:pPr>
            <a:r>
              <a:t>Riducendo</a:t>
            </a:r>
            <a:r>
              <a:rPr b="0"/>
              <a:t> le proporzioni della testa, </a:t>
            </a:r>
            <a:r>
              <a:t>allungando</a:t>
            </a:r>
            <a:r>
              <a:rPr b="0"/>
              <a:t> il busto e i muscoli delle gambe, concentrando la sua </a:t>
            </a:r>
            <a:r>
              <a:rPr b="0" u="sng"/>
              <a:t>attenzione sul volto </a:t>
            </a:r>
            <a:r>
              <a:rPr b="0"/>
              <a:t>(triangolo occhi, naso, bocca), vuole arrivare ad un realismo ancora più naturale.  Per la prima volta con l’</a:t>
            </a:r>
            <a:r>
              <a:rPr b="0" i="1"/>
              <a:t>Apoxyòmenos</a:t>
            </a:r>
            <a:r>
              <a:rPr b="0"/>
              <a:t>, interrompe la visione frontale e ci fa capire che </a:t>
            </a:r>
            <a:r>
              <a:rPr b="0" u="sng"/>
              <a:t>la natura va osservata a 360°</a:t>
            </a:r>
            <a:r>
              <a:rPr b="0"/>
              <a:t>.</a:t>
            </a:r>
          </a:p>
          <a:p>
            <a:pPr marL="447675" indent="-383540" algn="just">
              <a:lnSpc>
                <a:spcPct val="90000"/>
              </a:lnSpc>
              <a:spcBef>
                <a:spcPts val="500"/>
              </a:spcBef>
              <a:buFont typeface="Helvetica"/>
              <a:buChar char="o"/>
              <a:defRPr sz="2400" u="sng"/>
            </a:pPr>
            <a:r>
              <a:t>Crea il genere del ritratto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 E SITOGRAFIA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u="sng" dirty="0" smtClean="0">
                <a:solidFill>
                  <a:schemeClr val="bg1"/>
                </a:solidFill>
                <a:hlinkClick r:id="rId2"/>
              </a:rPr>
              <a:t>Senato.it (art. 3, art. 13): </a:t>
            </a:r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www.senato.it/1025?sezione=118&amp;articolo_numero_articolo=3</a:t>
            </a:r>
            <a:endParaRPr lang="it-IT" dirty="0" smtClean="0"/>
          </a:p>
          <a:p>
            <a:r>
              <a:rPr lang="it-IT" i="1" dirty="0" smtClean="0"/>
              <a:t>Il Cricco Di Teodoro. Itinerario nell’arte. Dalla preistoria all’arte romana. Terza edizione. </a:t>
            </a:r>
            <a:r>
              <a:rPr lang="it-IT" dirty="0" smtClean="0"/>
              <a:t> (Zanichelli, Giorgio Cricco, Francesco Paolo di Teodoro)</a:t>
            </a:r>
          </a:p>
          <a:p>
            <a:r>
              <a:rPr lang="it-IT" i="1" dirty="0" smtClean="0"/>
              <a:t>Capire  l’arte. Dalle origini al Trecento. </a:t>
            </a:r>
            <a:r>
              <a:rPr lang="it-IT" i="1" smtClean="0"/>
              <a:t>Edizione oro </a:t>
            </a:r>
            <a:r>
              <a:rPr lang="it-IT" dirty="0" smtClean="0"/>
              <a:t>(Atlas, Gillo </a:t>
            </a:r>
            <a:r>
              <a:rPr lang="it-IT" dirty="0" err="1" smtClean="0"/>
              <a:t>Dorfles</a:t>
            </a:r>
            <a:r>
              <a:rPr lang="it-IT" dirty="0" smtClean="0"/>
              <a:t>, Marcello Ragazzi)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077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67543" y="1412776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90000"/>
              </a:lnSpc>
              <a:buSzTx/>
              <a:buNone/>
            </a:pPr>
            <a:r>
              <a:t>Per tutto il corso della storia dell’umanità, l’uomo ha cercato di esprimere attraverso l’arte il proprio </a:t>
            </a:r>
            <a:r>
              <a:rPr b="1"/>
              <a:t>pensiero</a:t>
            </a:r>
            <a:r>
              <a:t>, i propri </a:t>
            </a:r>
            <a:r>
              <a:rPr b="1"/>
              <a:t>sentimenti</a:t>
            </a:r>
            <a:r>
              <a:t> ed </a:t>
            </a:r>
            <a:r>
              <a:rPr b="1"/>
              <a:t>emozioni</a:t>
            </a:r>
            <a:r>
              <a:t>, la propria </a:t>
            </a:r>
            <a:r>
              <a:rPr b="1"/>
              <a:t>coscienza</a:t>
            </a:r>
            <a:r>
              <a:t>, la propria </a:t>
            </a:r>
            <a:r>
              <a:rPr b="1"/>
              <a:t>relazione con la realtà</a:t>
            </a:r>
            <a:r>
              <a:t>. </a:t>
            </a:r>
          </a:p>
          <a:p>
            <a:pPr marL="0" indent="0" algn="just">
              <a:lnSpc>
                <a:spcPct val="90000"/>
              </a:lnSpc>
              <a:buSzTx/>
              <a:buNone/>
            </a:pPr>
            <a:r>
              <a:t>Solo nei tempi bui di poteri forti e dei regimi totalitaristi, si è interrotto quel filo rosso che lega gli artisti di tutti i tempi: </a:t>
            </a:r>
            <a:r>
              <a:rPr b="1" u="sng"/>
              <a:t>l’espressione della propria libertà individuale attraverso l’arte.</a:t>
            </a:r>
            <a:r>
              <a:rPr b="1" u="sng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229601" cy="4745162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500"/>
              </a:spcBef>
              <a:buSzTx/>
              <a:buNone/>
              <a:defRPr sz="2400"/>
            </a:pPr>
            <a:r>
              <a:t>La Costituzione dello Stato italiano, entrata in vigore l’1 gennaio 1948, già nei 12 articoli fondamentali sottolinea più volte il ruolo della </a:t>
            </a:r>
            <a:r>
              <a:rPr u="sng"/>
              <a:t>libertà individuale</a:t>
            </a:r>
            <a:r>
              <a:t>, come ad esempio nell’art. 3:</a:t>
            </a:r>
          </a:p>
          <a:p>
            <a:pPr marL="0" indent="0" algn="just">
              <a:spcBef>
                <a:spcPts val="500"/>
              </a:spcBef>
              <a:buSzTx/>
              <a:buNone/>
              <a:defRPr sz="2400"/>
            </a:pPr>
            <a:r>
              <a:t> « […]E` compito della Repubblica rimuovere gli ostacoli di ordine economico e sociale, che, limitando di fatto la libertà e l'eguaglianza dei cittadini, impediscono il pieno sviluppo della persona umana [...]» </a:t>
            </a:r>
          </a:p>
        </p:txBody>
      </p:sp>
      <p:pic>
        <p:nvPicPr>
          <p:cNvPr id="126" name="image3.jpg" descr="La Costituzione della Repubblica italian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3463" y="4005064"/>
            <a:ext cx="4150537" cy="269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996888"/>
            <a:ext cx="4932194" cy="2693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395536" y="188639"/>
            <a:ext cx="8229601" cy="4572001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500"/>
              </a:spcBef>
              <a:buSzTx/>
              <a:buNone/>
              <a:defRPr sz="2400"/>
            </a:pPr>
            <a:r>
              <a:t>e nell’art. 13, il cui incipit recita: «La libertà personale è inviolabile.», che significa che la libertà della persona è il presupposto per l’esercizio di tutte le altre libertà garantite dalla Costituzione e rappresenta la </a:t>
            </a:r>
            <a:r>
              <a:rPr u="sng"/>
              <a:t>condizione essenziale </a:t>
            </a:r>
            <a:r>
              <a:t>affinché l’individuo possa godere dell’autonomia ed indipendenza necessarie per esercitare ogni altro diritto di libertà.</a:t>
            </a:r>
          </a:p>
        </p:txBody>
      </p:sp>
      <p:pic>
        <p:nvPicPr>
          <p:cNvPr id="13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775" y="3324225"/>
            <a:ext cx="42863" cy="207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6.jpg" descr="Il coaching e la libertà personal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574" y="3532187"/>
            <a:ext cx="3962401" cy="2819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7.jpg" descr="Spirito Libero; Libertà Personale - Fondamentalismo - Innertea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4027" y="3532187"/>
            <a:ext cx="4239700" cy="281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073276"/>
          </a:xfrm>
          <a:prstGeom prst="rect">
            <a:avLst/>
          </a:prstGeom>
        </p:spPr>
        <p:txBody>
          <a:bodyPr/>
          <a:lstStyle/>
          <a:p>
            <a:r>
              <a:t>Lisippo, un artista libero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95536" y="1268759"/>
            <a:ext cx="8229601" cy="5184578"/>
          </a:xfrm>
          <a:prstGeom prst="rect">
            <a:avLst/>
          </a:prstGeom>
        </p:spPr>
        <p:txBody>
          <a:bodyPr/>
          <a:lstStyle/>
          <a:p>
            <a:pPr marL="0" indent="64007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endParaRPr/>
          </a:p>
          <a:p>
            <a:pPr marL="0" indent="64007" algn="just">
              <a:lnSpc>
                <a:spcPct val="80000"/>
              </a:lnSpc>
              <a:spcBef>
                <a:spcPts val="600"/>
              </a:spcBef>
              <a:buSzTx/>
              <a:buNone/>
              <a:defRPr sz="2500" b="1"/>
            </a:pPr>
            <a:r>
              <a:t>Lisippo</a:t>
            </a:r>
            <a:r>
              <a:rPr b="0"/>
              <a:t>, tra la fine dell’età classica e l’inizio del periodo ellenistico, ha mostrato un grandissimo coraggio nel rivoluzionare il Canone policleteo, sia dal punto di vista del </a:t>
            </a:r>
            <a:r>
              <a:rPr b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chiasmo</a:t>
            </a:r>
            <a:r>
              <a:rPr b="0"/>
              <a:t> e della </a:t>
            </a:r>
            <a:r>
              <a:rPr b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ponderazione</a:t>
            </a:r>
            <a:r>
              <a:rPr b="0"/>
              <a:t>, sia dal punto di vista proporzionale. </a:t>
            </a:r>
          </a:p>
          <a:p>
            <a:pPr marL="0" indent="64007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endParaRPr b="0"/>
          </a:p>
          <a:p>
            <a:pPr marL="0" indent="63500" algn="just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La nuova ricerca di Lisippo contribuisce a far evolvere l’arte greca verso una maggiore </a:t>
            </a:r>
            <a:r>
              <a:rPr i="1"/>
              <a:t>mimesis</a:t>
            </a:r>
            <a:r>
              <a:t> della realtà, evidenziando la sua libertà creativa . Crea il genere del ritratto fisiognomico superando il concetto di kalokagathia</a:t>
            </a:r>
          </a:p>
          <a:p>
            <a:pPr marL="0" indent="64007">
              <a:lnSpc>
                <a:spcPct val="80000"/>
              </a:lnSpc>
              <a:spcBef>
                <a:spcPts val="600"/>
              </a:spcBef>
              <a:buSzTx/>
              <a:buNone/>
              <a:defRPr sz="25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pPr>
            <a:r>
              <a:t> </a:t>
            </a:r>
            <a:r>
              <a:rPr>
                <a:solidFill>
                  <a:srgbClr val="FFFFFF"/>
                </a:solidFill>
              </a:rPr>
              <a:t>“ </a:t>
            </a:r>
            <a:r>
              <a:rPr b="1" i="1">
                <a:solidFill>
                  <a:srgbClr val="FFFFFF"/>
                </a:solidFill>
              </a:rPr>
              <a:t>Io rappresento l’uomo com’è e non come dovrebbe essere</a:t>
            </a:r>
            <a:r>
              <a:rPr>
                <a:solidFill>
                  <a:srgbClr val="FFFFFF"/>
                </a:solidFill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467543" y="-1"/>
            <a:ext cx="8229601" cy="1399034"/>
          </a:xfrm>
          <a:prstGeom prst="rect">
            <a:avLst/>
          </a:prstGeom>
        </p:spPr>
        <p:txBody>
          <a:bodyPr/>
          <a:lstStyle>
            <a:lvl1pPr indent="484505"/>
          </a:lstStyle>
          <a:p>
            <a:r>
              <a:t>Da Policleto a Lisippo:  la rivoluzione del Canone</a:t>
            </a:r>
          </a:p>
        </p:txBody>
      </p:sp>
      <p:pic>
        <p:nvPicPr>
          <p:cNvPr id="138" name="image8.jpg" descr="C:\Users\Emma\Downloads\chiasm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37" y="1484783"/>
            <a:ext cx="1825102" cy="4926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9.jpg" descr="C:\Users\Emma\Downloads\canone di policleto misur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9711" y="1484783"/>
            <a:ext cx="1909502" cy="492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6351839" y="2636911"/>
            <a:ext cx="2792162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n w="6349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Doriforo</a:t>
            </a:r>
          </a:p>
          <a:p>
            <a:pPr>
              <a:defRPr sz="2400">
                <a:ln w="6349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Canone di Policleto, con dimensioni precise e uno schema chiastico</a:t>
            </a:r>
          </a:p>
        </p:txBody>
      </p:sp>
      <p:pic>
        <p:nvPicPr>
          <p:cNvPr id="141" name="image10.jpg" descr="C:\Users\Emma\Downloads\dorifor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7943" y="1484783"/>
            <a:ext cx="2283897" cy="4926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blind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1.jpg" descr="C:\Users\Emma\Downloads\apoxyomeno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054" y="96907"/>
            <a:ext cx="2685268" cy="4053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9093" y="96905"/>
            <a:ext cx="3542559" cy="406334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0" y="4293041"/>
            <a:ext cx="6797617" cy="2940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Wingdings"/>
              <a:buChar char="❑"/>
              <a:defRPr>
                <a:solidFill>
                  <a:srgbClr val="FFFFFF"/>
                </a:solidFill>
              </a:defRPr>
            </a:pPr>
            <a:r>
              <a:t>Statua sbilanciata</a:t>
            </a:r>
          </a:p>
          <a:p>
            <a:pPr marL="285750" indent="-285750" algn="just">
              <a:buSzPct val="100000"/>
              <a:buFont typeface="Wingdings"/>
              <a:buChar char="❑"/>
              <a:defRPr>
                <a:solidFill>
                  <a:srgbClr val="FFFFFF"/>
                </a:solidFill>
              </a:defRPr>
            </a:pPr>
            <a:r>
              <a:t>Gamba destra flessa e portata all’indietro</a:t>
            </a:r>
          </a:p>
          <a:p>
            <a:pPr marL="285750" indent="-285750" algn="just">
              <a:buSzPct val="100000"/>
              <a:buFont typeface="Wingdings"/>
              <a:buChar char="❑"/>
              <a:defRPr>
                <a:solidFill>
                  <a:srgbClr val="FFFFFF"/>
                </a:solidFill>
              </a:defRPr>
            </a:pPr>
            <a:r>
              <a:t>Idea di attesa, di movimento che si sta per compiere, muove quasi verso lo spettatore</a:t>
            </a:r>
          </a:p>
          <a:p>
            <a:pPr marL="285750" indent="-285750" algn="just">
              <a:buSzPct val="100000"/>
              <a:buFont typeface="Wingdings"/>
              <a:buChar char="❑"/>
              <a:defRPr>
                <a:solidFill>
                  <a:srgbClr val="FFFFFF"/>
                </a:solidFill>
              </a:defRPr>
            </a:pPr>
            <a:r>
              <a:t>Braccio sinistro protesi in avanti, braccio destro piegato, tende verso il sinistro </a:t>
            </a:r>
          </a:p>
          <a:p>
            <a:pPr marL="349758" indent="-285750" algn="just">
              <a:spcBef>
                <a:spcPts val="400"/>
              </a:spcBef>
              <a:buClr>
                <a:schemeClr val="accent1"/>
              </a:buClr>
              <a:buSzPct val="80000"/>
              <a:buFont typeface="Wingdings"/>
              <a:buChar char="❑"/>
              <a:defRPr>
                <a:solidFill>
                  <a:srgbClr val="FFFFFF"/>
                </a:solidFill>
              </a:defRPr>
            </a:pPr>
            <a:r>
              <a:t>La mano destra doveva tenere lo strigile, un raschiatoio per togliere via dal corpo il sudore e l’olio di cui erano cosparsi gli atleti.</a:t>
            </a:r>
          </a:p>
        </p:txBody>
      </p:sp>
      <p:sp>
        <p:nvSpPr>
          <p:cNvPr id="146" name="Shape 146"/>
          <p:cNvSpPr/>
          <p:nvPr/>
        </p:nvSpPr>
        <p:spPr>
          <a:xfrm>
            <a:off x="6563610" y="1546338"/>
            <a:ext cx="2583618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n w="6349">
                  <a:solidFill>
                    <a:srgbClr val="AE265F"/>
                  </a:solidFill>
                </a:ln>
                <a:solidFill>
                  <a:srgbClr val="FFFFFF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  <a:p>
            <a:pPr>
              <a:defRPr sz="2400">
                <a:ln w="6349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L'ApoxyomenosCanone antitetico di Lisippo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2987823" y="548679"/>
            <a:ext cx="5482954" cy="4680522"/>
          </a:xfrm>
          <a:prstGeom prst="rect">
            <a:avLst/>
          </a:prstGeom>
        </p:spPr>
        <p:txBody>
          <a:bodyPr/>
          <a:lstStyle/>
          <a:p>
            <a:pPr marL="0" indent="59527" algn="just" defTabSz="850391">
              <a:spcBef>
                <a:spcPts val="400"/>
              </a:spcBef>
              <a:buSzTx/>
              <a:buNone/>
              <a:defRPr sz="1860"/>
            </a:pPr>
            <a:r>
              <a:t>Rispetto al canone di Policleto:</a:t>
            </a:r>
          </a:p>
          <a:p>
            <a:pPr marL="416692" indent="-357164" algn="just" defTabSz="850391">
              <a:spcBef>
                <a:spcPts val="400"/>
              </a:spcBef>
              <a:defRPr sz="1860"/>
            </a:pPr>
            <a:r>
              <a:t> il corpo e gli arti dell’atleta sono più lunghi.</a:t>
            </a:r>
          </a:p>
          <a:p>
            <a:pPr marL="416692" indent="-357164" algn="just" defTabSz="850391">
              <a:spcBef>
                <a:spcPts val="400"/>
              </a:spcBef>
              <a:defRPr sz="1860"/>
            </a:pPr>
            <a:r>
              <a:t> La testa più piccola le cui ciocche di capelli sono mosse ad indicare lo sforzo appena compiuto. </a:t>
            </a:r>
          </a:p>
          <a:p>
            <a:pPr marL="416692" indent="-357164" algn="just" defTabSz="850391">
              <a:spcBef>
                <a:spcPts val="400"/>
              </a:spcBef>
              <a:defRPr sz="1860"/>
            </a:pPr>
            <a:r>
              <a:t>Gli elementi del volto sono accostati quasi a formare un triangolo e la bocca dischiusa forniscono l’idea della stanchezza per la prova eseguita.</a:t>
            </a:r>
          </a:p>
          <a:p>
            <a:pPr marL="0" indent="59527" algn="just" defTabSz="850391">
              <a:spcBef>
                <a:spcPts val="400"/>
              </a:spcBef>
              <a:buSzTx/>
              <a:buNone/>
              <a:defRPr sz="1860"/>
            </a:pPr>
            <a:r>
              <a:t/>
            </a:r>
            <a:br/>
            <a:r>
              <a:t>Lisippo con questi espedienti animerà le sue figure tese a conquistare la terza dimensione più di quanto i capolavori precedenti avessero fatto. </a:t>
            </a:r>
          </a:p>
        </p:txBody>
      </p:sp>
      <p:pic>
        <p:nvPicPr>
          <p:cNvPr id="149" name="image13.jpg" descr="C:\Users\Emma\Downloads\gambe lisipp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260969"/>
            <a:ext cx="2544222" cy="6608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xfrm>
            <a:off x="3347863" y="1268760"/>
            <a:ext cx="5338937" cy="3672408"/>
          </a:xfrm>
          <a:prstGeom prst="rect">
            <a:avLst/>
          </a:prstGeom>
        </p:spPr>
        <p:txBody>
          <a:bodyPr/>
          <a:lstStyle/>
          <a:p>
            <a:pPr marL="447675" indent="-383540" algn="just">
              <a:spcBef>
                <a:spcPts val="500"/>
              </a:spcBef>
              <a:defRPr sz="2400"/>
            </a:pPr>
            <a:r>
              <a:t>Innovativo perché riproduce i </a:t>
            </a:r>
            <a:r>
              <a:rPr b="1"/>
              <a:t>tratti fisiognomici </a:t>
            </a:r>
            <a:r>
              <a:t>(cioè le reali fattezze delle persone)</a:t>
            </a:r>
          </a:p>
          <a:p>
            <a:pPr algn="just">
              <a:spcBef>
                <a:spcPts val="500"/>
              </a:spcBef>
              <a:defRPr sz="2400"/>
            </a:pPr>
            <a:r>
              <a:t>rappresentazioni fedeli dei tratti somatici e del </a:t>
            </a:r>
            <a:r>
              <a:rPr u="sng"/>
              <a:t>sentimento </a:t>
            </a:r>
            <a:r>
              <a:t>degli individui</a:t>
            </a:r>
            <a:r>
              <a: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52" name="image14.jpg" descr="C:\Users\Emma\Downloads\alessandro magno lisipp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893" y="1268759"/>
            <a:ext cx="3015309" cy="436510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323527" y="-1"/>
            <a:ext cx="8229601" cy="1399034"/>
          </a:xfrm>
          <a:prstGeom prst="rect">
            <a:avLst/>
          </a:prstGeom>
        </p:spPr>
        <p:txBody>
          <a:bodyPr/>
          <a:lstStyle/>
          <a:p>
            <a:r>
              <a:t>Il ritratto ellenistico</a:t>
            </a:r>
          </a:p>
        </p:txBody>
      </p:sp>
      <p:sp>
        <p:nvSpPr>
          <p:cNvPr id="154" name="Shape 154"/>
          <p:cNvSpPr/>
          <p:nvPr/>
        </p:nvSpPr>
        <p:spPr>
          <a:xfrm>
            <a:off x="181893" y="5877271"/>
            <a:ext cx="316597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Ritratto di Alessandro Magno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ve">
  <a:themeElements>
    <a:clrScheme name="Ver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FF"/>
      </a:hlink>
      <a:folHlink>
        <a:srgbClr val="FF00FF"/>
      </a:folHlink>
    </a:clrScheme>
    <a:fontScheme name="Verv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63500" dist="25400" dir="147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14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147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FF"/>
      </a:hlink>
      <a:folHlink>
        <a:srgbClr val="FF00FF"/>
      </a:folHlink>
    </a:clrScheme>
    <a:fontScheme name="Verv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63500" dist="25400" dir="147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14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147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596</Words>
  <Application>Microsoft Office PowerPoint</Application>
  <PresentationFormat>Presentazione su schermo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Verve</vt:lpstr>
      <vt:lpstr>La libertà individuale nell’arte</vt:lpstr>
      <vt:lpstr>Presentazione standard di PowerPoint</vt:lpstr>
      <vt:lpstr>Presentazione standard di PowerPoint</vt:lpstr>
      <vt:lpstr>Presentazione standard di PowerPoint</vt:lpstr>
      <vt:lpstr>Lisippo, un artista libero</vt:lpstr>
      <vt:lpstr>Da Policleto a Lisippo:  la rivoluzione del Canone</vt:lpstr>
      <vt:lpstr>Presentazione standard di PowerPoint</vt:lpstr>
      <vt:lpstr>Presentazione standard di PowerPoint</vt:lpstr>
      <vt:lpstr>Il ritratto ellenistico</vt:lpstr>
      <vt:lpstr>Lisippo, un artista innovativo, per quali motivi?</vt:lpstr>
      <vt:lpstr>BIBLIOGRAFIA E SITOGRAFIA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libertà individuale nell’arte</dc:title>
  <dc:creator>Emma</dc:creator>
  <cp:lastModifiedBy>Emma</cp:lastModifiedBy>
  <cp:revision>8</cp:revision>
  <dcterms:modified xsi:type="dcterms:W3CDTF">2020-12-28T16:09:41Z</dcterms:modified>
</cp:coreProperties>
</file>